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71" r:id="rId9"/>
    <p:sldId id="265" r:id="rId10"/>
    <p:sldId id="267" r:id="rId11"/>
    <p:sldId id="268" r:id="rId12"/>
    <p:sldId id="270" r:id="rId13"/>
    <p:sldId id="269" r:id="rId14"/>
    <p:sldId id="262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BF1"/>
    <a:srgbClr val="D7F5CB"/>
    <a:srgbClr val="D1F5BD"/>
    <a:srgbClr val="C6F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2F500-5E3E-4319-933B-4BE060AA724D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69E46-83C1-4B60-896F-6A416F211B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4D5B-A56B-4723-B496-659DD02FDA2B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980-C977-436E-B774-4C0D1E9107E7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5194-F976-4AD1-8108-19CA3F653401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FACED-2E3A-49C9-BFA7-EC2EF7687AD5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35F3-3980-4CF7-958E-6635EBE062DB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F5F5-72F6-411B-A88E-979FC2E87A10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8772-1B90-4484-B61E-C8EFC33A8616}" type="datetime1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03-F2E3-4730-B80E-C77695ABD527}" type="datetime1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311F-DCB7-4B2A-BAD8-E60A5F7F064A}" type="datetime1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4A8-53BC-43EB-AC7C-BF872BBFF79D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E6C4-4772-4491-8B0E-4E370A79539A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26A9-0D68-486C-9B4C-07FF0CC3835E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7A96-C166-4DAF-A8D1-7BEF9AC42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1200"/>
            <a:ext cx="9144000" cy="174702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Gilroy ExtraBold" panose="00000900000000000000" pitchFamily="50" charset="0"/>
                <a:ea typeface="Roboto Condensed" pitchFamily="2" charset="0"/>
              </a:rPr>
              <a:t>GENERATION OF </a:t>
            </a:r>
            <a:br>
              <a:rPr lang="en-IN" sz="2800" b="1" dirty="0">
                <a:latin typeface="Gilroy ExtraBold" panose="00000900000000000000" pitchFamily="50" charset="0"/>
                <a:ea typeface="Roboto Condensed" pitchFamily="2" charset="0"/>
              </a:rPr>
            </a:br>
            <a:r>
              <a:rPr lang="en-IN" sz="2800" b="1" dirty="0">
                <a:latin typeface="Gilroy ExtraBold" panose="00000900000000000000" pitchFamily="50" charset="0"/>
                <a:ea typeface="Roboto Condensed" pitchFamily="2" charset="0"/>
              </a:rPr>
              <a:t>PHOTOREALISTIC IMAGE </a:t>
            </a:r>
            <a:br>
              <a:rPr lang="en-IN" sz="2800" b="1" dirty="0">
                <a:latin typeface="Gilroy ExtraBold" panose="00000900000000000000" pitchFamily="50" charset="0"/>
                <a:ea typeface="Roboto Condensed" pitchFamily="2" charset="0"/>
              </a:rPr>
            </a:br>
            <a:r>
              <a:rPr lang="en-IN" sz="2800" b="1" dirty="0">
                <a:latin typeface="Gilroy ExtraBold" panose="00000900000000000000" pitchFamily="50" charset="0"/>
                <a:ea typeface="Roboto Condensed" pitchFamily="2" charset="0"/>
              </a:rPr>
              <a:t>USING GAN AND SPADE</a:t>
            </a:r>
            <a:endParaRPr lang="en-IN" sz="2800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361801"/>
            <a:ext cx="2634792" cy="27699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 Bold" panose="020B0703030502040203" pitchFamily="34" charset="0"/>
                <a:ea typeface="Roboto Condensed" pitchFamily="2" charset="0"/>
              </a:rPr>
              <a:t>TEAM MEMBERS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21494"/>
            <a:ext cx="9144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MANGALORE INSTITUTE OF TECHNOLOGY AND ENGINEERING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(An ISO 9001:2015 Certified Institution)</a:t>
            </a:r>
          </a:p>
          <a:p>
            <a:pPr algn="ctr"/>
            <a:endParaRPr lang="en-US" sz="1400" b="1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(NBA Accredited)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0669" y="4228750"/>
            <a:ext cx="2744662" cy="898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 Bold" panose="020B0703030502040203" pitchFamily="34" charset="0"/>
                <a:ea typeface="Roboto Condensed" pitchFamily="2" charset="0"/>
              </a:rPr>
              <a:t>DR. VENKATRAMANA BHAT P</a:t>
            </a:r>
          </a:p>
          <a:p>
            <a:pPr algn="ctr">
              <a:lnSpc>
                <a:spcPct val="150000"/>
              </a:lnSpc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Professor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&amp; Head of Department 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Dept of CSE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EE286-3E3F-418A-8747-A157627E38CA}"/>
              </a:ext>
            </a:extLst>
          </p:cNvPr>
          <p:cNvSpPr/>
          <p:nvPr/>
        </p:nvSpPr>
        <p:spPr>
          <a:xfrm>
            <a:off x="1295400" y="5656864"/>
            <a:ext cx="6781800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Adarsh Revankar 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•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 Akshaya M 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• Shubham Dogra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roduct Sans" panose="020B0403030502040203" pitchFamily="34" charset="0"/>
              <a:ea typeface="Roboto Condensed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E7A053-29F8-493A-B1AB-F751EE4D0011}"/>
              </a:ext>
            </a:extLst>
          </p:cNvPr>
          <p:cNvSpPr/>
          <p:nvPr/>
        </p:nvSpPr>
        <p:spPr>
          <a:xfrm>
            <a:off x="2590800" y="3990201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UNDER THE GUIDANCE OF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63954-C12D-428D-8B3E-AB3E05D34DCA}"/>
              </a:ext>
            </a:extLst>
          </p:cNvPr>
          <p:cNvSpPr/>
          <p:nvPr/>
        </p:nvSpPr>
        <p:spPr>
          <a:xfrm flipH="1">
            <a:off x="2988000" y="3781157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C2EC3-E51F-4DD3-B529-CA38EBB3083B}"/>
              </a:ext>
            </a:extLst>
          </p:cNvPr>
          <p:cNvSpPr/>
          <p:nvPr/>
        </p:nvSpPr>
        <p:spPr>
          <a:xfrm flipH="1">
            <a:off x="3708000" y="3781200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021A5-4618-4062-AE28-2FD216C58306}"/>
              </a:ext>
            </a:extLst>
          </p:cNvPr>
          <p:cNvSpPr/>
          <p:nvPr/>
        </p:nvSpPr>
        <p:spPr>
          <a:xfrm flipH="1">
            <a:off x="4393800" y="3781157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8060C-EE84-40B1-A0FA-A07E41B6C649}"/>
              </a:ext>
            </a:extLst>
          </p:cNvPr>
          <p:cNvSpPr/>
          <p:nvPr/>
        </p:nvSpPr>
        <p:spPr>
          <a:xfrm flipH="1">
            <a:off x="5232000" y="3781157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5FB7F8-0E3F-4BFC-A3A4-A36DB02C035C}"/>
              </a:ext>
            </a:extLst>
          </p:cNvPr>
          <p:cNvSpPr/>
          <p:nvPr/>
        </p:nvSpPr>
        <p:spPr>
          <a:xfrm flipH="1">
            <a:off x="4267200" y="5660674"/>
            <a:ext cx="36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2AB42-FCCE-4EEB-B30C-3484B175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45641-2301-4F62-BB4F-D9BFACD6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2337A96-C166-4DAF-A8D1-7BEF9AC4278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8731E-5A29-4ECD-A11A-ABD2F3507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88" y="3894726"/>
            <a:ext cx="5336611" cy="199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0CFF3-B97F-4ADE-A13A-6F494B16BB59}"/>
              </a:ext>
            </a:extLst>
          </p:cNvPr>
          <p:cNvSpPr txBox="1"/>
          <p:nvPr/>
        </p:nvSpPr>
        <p:spPr>
          <a:xfrm>
            <a:off x="2286000" y="6005155"/>
            <a:ext cx="26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45810-2AB9-4ABC-9333-CFAE484A288E}"/>
              </a:ext>
            </a:extLst>
          </p:cNvPr>
          <p:cNvSpPr txBox="1"/>
          <p:nvPr/>
        </p:nvSpPr>
        <p:spPr>
          <a:xfrm>
            <a:off x="5000432" y="6016823"/>
            <a:ext cx="2619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Segmentation Map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45C979-58E1-4810-AB5B-18B7DAF72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71" y="2035433"/>
            <a:ext cx="2315728" cy="72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09F7D35-718B-4D06-8BE3-B8903D6D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0"/>
            <a:ext cx="2315728" cy="5794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ilroy ExtraBold" panose="00000900000000000000" pitchFamily="50" charset="0"/>
              </a:rPr>
              <a:t>Dataset</a:t>
            </a:r>
            <a:endParaRPr lang="en-US" sz="3200" b="1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36ECD-6413-4603-A381-B22DCB1B89B8}"/>
              </a:ext>
            </a:extLst>
          </p:cNvPr>
          <p:cNvSpPr/>
          <p:nvPr/>
        </p:nvSpPr>
        <p:spPr>
          <a:xfrm flipH="1">
            <a:off x="567597" y="381000"/>
            <a:ext cx="956402" cy="90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ilroy ExtraBold" panose="00000900000000000000" pitchFamily="50" charset="0"/>
              </a:rPr>
              <a:t>1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369E3-3FAD-4F8E-9DF6-B89DDB7CBC28}"/>
              </a:ext>
            </a:extLst>
          </p:cNvPr>
          <p:cNvSpPr/>
          <p:nvPr/>
        </p:nvSpPr>
        <p:spPr>
          <a:xfrm flipH="1">
            <a:off x="1828800" y="503806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07796-3BC0-4FFB-8710-09F6F82C74E6}"/>
              </a:ext>
            </a:extLst>
          </p:cNvPr>
          <p:cNvSpPr/>
          <p:nvPr/>
        </p:nvSpPr>
        <p:spPr>
          <a:xfrm flipH="1">
            <a:off x="2548800" y="503849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99F31-6306-4C3E-B490-0A7D0D12DF43}"/>
              </a:ext>
            </a:extLst>
          </p:cNvPr>
          <p:cNvSpPr/>
          <p:nvPr/>
        </p:nvSpPr>
        <p:spPr>
          <a:xfrm flipH="1">
            <a:off x="3234600" y="503806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C05284-EA43-4D7D-8C51-FD4203D466BB}"/>
              </a:ext>
            </a:extLst>
          </p:cNvPr>
          <p:cNvSpPr/>
          <p:nvPr/>
        </p:nvSpPr>
        <p:spPr>
          <a:xfrm flipH="1">
            <a:off x="4072800" y="503806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6FB64A-E236-49D6-9918-646E6252F971}"/>
              </a:ext>
            </a:extLst>
          </p:cNvPr>
          <p:cNvSpPr txBox="1"/>
          <p:nvPr/>
        </p:nvSpPr>
        <p:spPr>
          <a:xfrm>
            <a:off x="1523999" y="1600200"/>
            <a:ext cx="381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oogle Sans" panose="020B0503030502040204" pitchFamily="34" charset="0"/>
                <a:ea typeface="Roboto Condensed" pitchFamily="2" charset="0"/>
              </a:rPr>
              <a:t>GAN require a large number of images with Image Semantics Layout.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290A4C-52F9-4841-BFA5-D3FD31FBDA4E}"/>
              </a:ext>
            </a:extLst>
          </p:cNvPr>
          <p:cNvSpPr/>
          <p:nvPr/>
        </p:nvSpPr>
        <p:spPr>
          <a:xfrm>
            <a:off x="1523999" y="2457271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oogle Sans" panose="020B0503030502040204" pitchFamily="34" charset="0"/>
                <a:ea typeface="Roboto Condensed" pitchFamily="2" charset="0"/>
              </a:rPr>
              <a:t>Available well classified 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503030502040204" pitchFamily="34" charset="0"/>
                <a:ea typeface="Roboto Condensed" pitchFamily="2" charset="0"/>
              </a:rPr>
              <a:t>COCO Stuff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503030502040204" pitchFamily="34" charset="0"/>
                <a:ea typeface="Roboto Condensed" pitchFamily="2" charset="0"/>
              </a:rPr>
              <a:t>ADE20K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503030502040204" pitchFamily="34" charset="0"/>
                <a:ea typeface="Roboto Condensed" pitchFamily="2" charset="0"/>
              </a:rPr>
              <a:t>Cityscape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A9FF4D2-576C-4EF8-AAC3-EC3F146B6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66" y="3933967"/>
            <a:ext cx="4467932" cy="1951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61276B-7DB5-436F-9C1D-570EFE2F03D7}"/>
              </a:ext>
            </a:extLst>
          </p:cNvPr>
          <p:cNvSpPr/>
          <p:nvPr/>
        </p:nvSpPr>
        <p:spPr>
          <a:xfrm>
            <a:off x="5856294" y="1524000"/>
            <a:ext cx="2626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sz="2000" dirty="0">
                <a:latin typeface="Gilroy ExtraBold" panose="00000900000000000000" pitchFamily="50" charset="0"/>
                <a:ea typeface="Roboto Condensed" pitchFamily="2" charset="0"/>
              </a:rPr>
              <a:t>COCO Stuff Dataset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3B4CF8-7C54-4358-857C-363C6EAB29C4}"/>
              </a:ext>
            </a:extLst>
          </p:cNvPr>
          <p:cNvSpPr txBox="1"/>
          <p:nvPr/>
        </p:nvSpPr>
        <p:spPr>
          <a:xfrm>
            <a:off x="5181600" y="2895600"/>
            <a:ext cx="338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dirty="0">
                <a:latin typeface="Google Sans" panose="020B0503030502040204" pitchFamily="34" charset="0"/>
              </a:rPr>
              <a:t>COCO API</a:t>
            </a:r>
          </a:p>
          <a:p>
            <a:pPr algn="r"/>
            <a:r>
              <a:rPr lang="en-IN" sz="1600" dirty="0">
                <a:latin typeface="Google Sans" panose="020B0503030502040204" pitchFamily="34" charset="0"/>
              </a:rPr>
              <a:t>181K Train + 5K Val Images </a:t>
            </a:r>
          </a:p>
          <a:p>
            <a:pPr algn="r"/>
            <a:r>
              <a:rPr lang="en-IN" sz="1600" dirty="0">
                <a:latin typeface="Google Sans" panose="020B0503030502040204" pitchFamily="34" charset="0"/>
              </a:rPr>
              <a:t>91 Categorical Classified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83B798-77FF-4624-B011-FDC3A91F6C6F}"/>
              </a:ext>
            </a:extLst>
          </p:cNvPr>
          <p:cNvSpPr txBox="1"/>
          <p:nvPr/>
        </p:nvSpPr>
        <p:spPr>
          <a:xfrm>
            <a:off x="3268800" y="6016823"/>
            <a:ext cx="31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Annotation .json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26602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49C56-46CE-48EC-9670-6E449E56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9DA7B-78E7-4443-B2EA-CA62ABFE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2337A96-C166-4DAF-A8D1-7BEF9AC4278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4DCC0F-B84E-40B2-8373-83B4EB0AC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762000"/>
            <a:ext cx="2010928" cy="57943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Gilroy ExtraBold" panose="00000900000000000000" pitchFamily="50" charset="0"/>
                <a:ea typeface="Roboto Condensed" pitchFamily="2" charset="0"/>
              </a:rPr>
              <a:t>GAN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55DDE-2988-42BB-A327-4F4BFABBD2D4}"/>
              </a:ext>
            </a:extLst>
          </p:cNvPr>
          <p:cNvSpPr/>
          <p:nvPr/>
        </p:nvSpPr>
        <p:spPr>
          <a:xfrm flipH="1">
            <a:off x="567597" y="381000"/>
            <a:ext cx="956402" cy="90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ilroy ExtraBold" panose="00000900000000000000" pitchFamily="50" charset="0"/>
              </a:rPr>
              <a:t>2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C82048-36A0-41F8-B301-2720FE8BF4C7}"/>
              </a:ext>
            </a:extLst>
          </p:cNvPr>
          <p:cNvSpPr/>
          <p:nvPr/>
        </p:nvSpPr>
        <p:spPr>
          <a:xfrm flipH="1">
            <a:off x="1828800" y="503806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78CB4-19A1-4775-81D4-0D219DC2BDA0}"/>
              </a:ext>
            </a:extLst>
          </p:cNvPr>
          <p:cNvSpPr/>
          <p:nvPr/>
        </p:nvSpPr>
        <p:spPr>
          <a:xfrm flipH="1">
            <a:off x="2548800" y="503849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50DD5-06CF-4FBE-AF6A-37ECF298EA0A}"/>
              </a:ext>
            </a:extLst>
          </p:cNvPr>
          <p:cNvSpPr/>
          <p:nvPr/>
        </p:nvSpPr>
        <p:spPr>
          <a:xfrm flipH="1">
            <a:off x="3234600" y="503806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F1888-462E-4E4A-8AE3-16B18AF7AE94}"/>
              </a:ext>
            </a:extLst>
          </p:cNvPr>
          <p:cNvSpPr/>
          <p:nvPr/>
        </p:nvSpPr>
        <p:spPr>
          <a:xfrm flipH="1">
            <a:off x="4072800" y="503806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097B1-55AF-4ECB-95FD-0AA780A197C8}"/>
              </a:ext>
            </a:extLst>
          </p:cNvPr>
          <p:cNvSpPr/>
          <p:nvPr/>
        </p:nvSpPr>
        <p:spPr>
          <a:xfrm>
            <a:off x="1778504" y="1295400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Generative Adversarial Network 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A9BE2-E880-4053-ADBB-B5048EE3F55D}"/>
              </a:ext>
            </a:extLst>
          </p:cNvPr>
          <p:cNvSpPr txBox="1"/>
          <p:nvPr/>
        </p:nvSpPr>
        <p:spPr>
          <a:xfrm>
            <a:off x="1778504" y="181082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ABE5C-69F9-4556-8F3E-EE6A5ECE0DA3}"/>
              </a:ext>
            </a:extLst>
          </p:cNvPr>
          <p:cNvSpPr txBox="1"/>
          <p:nvPr/>
        </p:nvSpPr>
        <p:spPr>
          <a:xfrm>
            <a:off x="1752600" y="2165171"/>
            <a:ext cx="3048000" cy="139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Google Sans" panose="020B0503030502040204" pitchFamily="34" charset="0"/>
              </a:rPr>
              <a:t>Generate data from scratch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Example : Right side image is created using Horse on left side using Reinforcement Learning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90CFFA-2650-4B46-9033-F45E5906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0" y="1768385"/>
            <a:ext cx="4267200" cy="1219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3AAE21-29AB-4CA2-A862-F478DEC45910}"/>
              </a:ext>
            </a:extLst>
          </p:cNvPr>
          <p:cNvSpPr/>
          <p:nvPr/>
        </p:nvSpPr>
        <p:spPr>
          <a:xfrm>
            <a:off x="5867400" y="3167390"/>
            <a:ext cx="23054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Right side image created by GAN</a:t>
            </a:r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DEDC8-DCE7-4223-8F27-B2F91268815B}"/>
              </a:ext>
            </a:extLst>
          </p:cNvPr>
          <p:cNvSpPr/>
          <p:nvPr/>
        </p:nvSpPr>
        <p:spPr>
          <a:xfrm>
            <a:off x="4800600" y="1295400"/>
            <a:ext cx="4876800" cy="226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C133B9-D6D5-452D-9D8B-C62E27CDA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8" y="1331016"/>
            <a:ext cx="5407162" cy="2233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E81678-1F14-41DE-93B6-8783B8BE329B}"/>
              </a:ext>
            </a:extLst>
          </p:cNvPr>
          <p:cNvSpPr txBox="1"/>
          <p:nvPr/>
        </p:nvSpPr>
        <p:spPr>
          <a:xfrm>
            <a:off x="1752600" y="38100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Components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2D739C-BF6D-4ED9-A2A8-D393C2DD88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25" y="4499611"/>
            <a:ext cx="1051177" cy="1051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D7D949-54ED-44F5-BB1E-05E8515ABD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00" y="4541593"/>
            <a:ext cx="1051200" cy="1051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3C07AE-63D4-4695-97C7-78D557D17174}"/>
              </a:ext>
            </a:extLst>
          </p:cNvPr>
          <p:cNvSpPr txBox="1"/>
          <p:nvPr/>
        </p:nvSpPr>
        <p:spPr>
          <a:xfrm>
            <a:off x="2570482" y="5747608"/>
            <a:ext cx="148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C75286-A93A-46D8-8B60-0EFDC5B4F25D}"/>
              </a:ext>
            </a:extLst>
          </p:cNvPr>
          <p:cNvSpPr txBox="1"/>
          <p:nvPr/>
        </p:nvSpPr>
        <p:spPr>
          <a:xfrm>
            <a:off x="5645633" y="5760793"/>
            <a:ext cx="181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Discriminator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317948E-30EC-4D02-A037-57F00DFE2E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38" y="4741737"/>
            <a:ext cx="864588" cy="8645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9F8B5A-2798-4A51-BAB7-A195A4724DD2}"/>
              </a:ext>
            </a:extLst>
          </p:cNvPr>
          <p:cNvSpPr txBox="1"/>
          <p:nvPr/>
        </p:nvSpPr>
        <p:spPr>
          <a:xfrm>
            <a:off x="4662199" y="5784236"/>
            <a:ext cx="53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VS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174004-1C71-454C-BAF1-E9A369B03C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6245947" cy="22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6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0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0FBFF-68B4-4C73-A4F5-5A3F5F35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11367-D00C-4324-8B57-C5596E00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2337A96-C166-4DAF-A8D1-7BEF9AC4278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04A2F-F4DC-4BCC-BF43-7F262E10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762000"/>
            <a:ext cx="2010928" cy="57943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Gilroy ExtraBold" panose="00000900000000000000" pitchFamily="50" charset="0"/>
                <a:ea typeface="Roboto Condensed" pitchFamily="2" charset="0"/>
              </a:rPr>
              <a:t>CNN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1C865B-444B-40FE-88B6-7A536402371F}"/>
              </a:ext>
            </a:extLst>
          </p:cNvPr>
          <p:cNvSpPr/>
          <p:nvPr/>
        </p:nvSpPr>
        <p:spPr>
          <a:xfrm flipH="1">
            <a:off x="567597" y="381000"/>
            <a:ext cx="956402" cy="90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ilroy ExtraBold" panose="00000900000000000000" pitchFamily="50" charset="0"/>
              </a:rPr>
              <a:t>3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47DC4-974A-4134-B7B3-C720A92DB235}"/>
              </a:ext>
            </a:extLst>
          </p:cNvPr>
          <p:cNvSpPr/>
          <p:nvPr/>
        </p:nvSpPr>
        <p:spPr>
          <a:xfrm flipH="1">
            <a:off x="1828800" y="503806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C2424A-62B2-4941-AA5D-2B00CA2F0708}"/>
              </a:ext>
            </a:extLst>
          </p:cNvPr>
          <p:cNvSpPr/>
          <p:nvPr/>
        </p:nvSpPr>
        <p:spPr>
          <a:xfrm flipH="1">
            <a:off x="2548800" y="503849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CCFBD-9179-491D-A4EF-F94308AFB6DB}"/>
              </a:ext>
            </a:extLst>
          </p:cNvPr>
          <p:cNvSpPr/>
          <p:nvPr/>
        </p:nvSpPr>
        <p:spPr>
          <a:xfrm flipH="1">
            <a:off x="3234600" y="503806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F4439-E771-4F2C-AC41-3707DDFF3DA0}"/>
              </a:ext>
            </a:extLst>
          </p:cNvPr>
          <p:cNvSpPr/>
          <p:nvPr/>
        </p:nvSpPr>
        <p:spPr>
          <a:xfrm flipH="1">
            <a:off x="4072800" y="503806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6DC46C-A7F3-4F52-A721-55A1B5DFB2C1}"/>
              </a:ext>
            </a:extLst>
          </p:cNvPr>
          <p:cNvSpPr/>
          <p:nvPr/>
        </p:nvSpPr>
        <p:spPr>
          <a:xfrm>
            <a:off x="1778504" y="1295400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Convolutional 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74030-325A-42E6-8F49-2D40CD865B29}"/>
              </a:ext>
            </a:extLst>
          </p:cNvPr>
          <p:cNvSpPr txBox="1"/>
          <p:nvPr/>
        </p:nvSpPr>
        <p:spPr>
          <a:xfrm>
            <a:off x="1778504" y="181082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A048F-3FDB-4448-8675-600F2F080EC6}"/>
              </a:ext>
            </a:extLst>
          </p:cNvPr>
          <p:cNvSpPr txBox="1"/>
          <p:nvPr/>
        </p:nvSpPr>
        <p:spPr>
          <a:xfrm>
            <a:off x="1752600" y="2165171"/>
            <a:ext cx="3184200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Google Sans" panose="020B0503030502040204" pitchFamily="34" charset="0"/>
              </a:rPr>
              <a:t>A artificial neural network which is configured to identifying faces, objects and traffic signs.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7F391-F488-413B-91DC-3BAD2B96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886200"/>
            <a:ext cx="6502734" cy="15494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4B8A1E-9DA2-429C-9497-73A9226FCBFF}"/>
              </a:ext>
            </a:extLst>
          </p:cNvPr>
          <p:cNvSpPr txBox="1"/>
          <p:nvPr/>
        </p:nvSpPr>
        <p:spPr>
          <a:xfrm>
            <a:off x="4962704" y="1810821"/>
            <a:ext cx="240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Operations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B5005-F656-495D-B1E4-E608C519F5A8}"/>
              </a:ext>
            </a:extLst>
          </p:cNvPr>
          <p:cNvSpPr txBox="1"/>
          <p:nvPr/>
        </p:nvSpPr>
        <p:spPr>
          <a:xfrm>
            <a:off x="4936800" y="2165171"/>
            <a:ext cx="3184200" cy="117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Convolution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Non Linearity (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ReLU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Pooling or Sub Sampling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Classification (Fully Connected Layer)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026B8-D7FD-4F13-B304-50E81E1F3CC5}"/>
              </a:ext>
            </a:extLst>
          </p:cNvPr>
          <p:cNvSpPr txBox="1"/>
          <p:nvPr/>
        </p:nvSpPr>
        <p:spPr>
          <a:xfrm>
            <a:off x="3124200" y="555962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Figure: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</a:t>
            </a:r>
            <a:r>
              <a:rPr lang="en-I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ConvNet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B19AA-FD8C-455C-8DE5-D6E9AE75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01" y="3757512"/>
            <a:ext cx="2876128" cy="1629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387EF4-C8F3-4274-BD0F-C5AEED766ED0}"/>
              </a:ext>
            </a:extLst>
          </p:cNvPr>
          <p:cNvSpPr txBox="1"/>
          <p:nvPr/>
        </p:nvSpPr>
        <p:spPr>
          <a:xfrm>
            <a:off x="1778504" y="5538578"/>
            <a:ext cx="229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Figure: Convolution Operation</a:t>
            </a:r>
          </a:p>
          <a:p>
            <a:endParaRPr lang="en-IN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FCBDC9-911C-4CF5-AC7D-22FBC63CE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80" y="3743212"/>
            <a:ext cx="3776040" cy="16924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E12656-2A73-4F7D-B8E0-AB0536B5D9F8}"/>
              </a:ext>
            </a:extLst>
          </p:cNvPr>
          <p:cNvSpPr txBox="1"/>
          <p:nvPr/>
        </p:nvSpPr>
        <p:spPr>
          <a:xfrm>
            <a:off x="5919037" y="5546005"/>
            <a:ext cx="210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Figure: Pooling</a:t>
            </a:r>
          </a:p>
          <a:p>
            <a:endParaRPr lang="en-IN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AFCB2-BD93-467E-A21C-F09228BAC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34" y="658319"/>
            <a:ext cx="1790866" cy="20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73B5C-471E-43CE-968D-93E79504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BB04-84A9-4BAB-B6E7-47B78785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B764A9-9AA0-4460-A572-A84F9070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762000"/>
            <a:ext cx="2010928" cy="57943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Gilroy ExtraBold" panose="00000900000000000000" pitchFamily="50" charset="0"/>
                <a:ea typeface="Roboto Condensed" pitchFamily="2" charset="0"/>
              </a:rPr>
              <a:t>SPADE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94DF5D-5664-4AE2-B434-9B3AEF588D88}"/>
              </a:ext>
            </a:extLst>
          </p:cNvPr>
          <p:cNvSpPr/>
          <p:nvPr/>
        </p:nvSpPr>
        <p:spPr>
          <a:xfrm flipH="1">
            <a:off x="567597" y="381000"/>
            <a:ext cx="956402" cy="90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ilroy ExtraBold" panose="00000900000000000000" pitchFamily="50" charset="0"/>
              </a:rPr>
              <a:t>4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358A84-D3D7-4CFC-A3E4-453007068C01}"/>
              </a:ext>
            </a:extLst>
          </p:cNvPr>
          <p:cNvSpPr/>
          <p:nvPr/>
        </p:nvSpPr>
        <p:spPr>
          <a:xfrm flipH="1">
            <a:off x="1828800" y="503806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C1A92E-7ED8-4B38-9B5C-7DB8BBB96738}"/>
              </a:ext>
            </a:extLst>
          </p:cNvPr>
          <p:cNvSpPr/>
          <p:nvPr/>
        </p:nvSpPr>
        <p:spPr>
          <a:xfrm flipH="1">
            <a:off x="2548800" y="503849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65D93-56B2-4BE9-852B-A0ACD9023A34}"/>
              </a:ext>
            </a:extLst>
          </p:cNvPr>
          <p:cNvSpPr/>
          <p:nvPr/>
        </p:nvSpPr>
        <p:spPr>
          <a:xfrm flipH="1">
            <a:off x="3234600" y="503806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E33F2-44A9-40EE-ABE0-360CD6529DC7}"/>
              </a:ext>
            </a:extLst>
          </p:cNvPr>
          <p:cNvSpPr/>
          <p:nvPr/>
        </p:nvSpPr>
        <p:spPr>
          <a:xfrm flipH="1">
            <a:off x="4072800" y="503806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A4C99-A7DD-43BA-8647-0DEE20EEBA3C}"/>
              </a:ext>
            </a:extLst>
          </p:cNvPr>
          <p:cNvSpPr/>
          <p:nvPr/>
        </p:nvSpPr>
        <p:spPr>
          <a:xfrm>
            <a:off x="1778504" y="1295400"/>
            <a:ext cx="3284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Spatially Adaptive (De)Normalization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5E18A-5C96-413B-A29D-319552C25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1600"/>
            <a:ext cx="2663278" cy="2130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679EC3-7BC2-4996-A5C5-2582164AE311}"/>
              </a:ext>
            </a:extLst>
          </p:cNvPr>
          <p:cNvSpPr txBox="1"/>
          <p:nvPr/>
        </p:nvSpPr>
        <p:spPr>
          <a:xfrm>
            <a:off x="1778504" y="181082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6AD0E-9A51-4FA1-90D7-F987FE9352A6}"/>
              </a:ext>
            </a:extLst>
          </p:cNvPr>
          <p:cNvSpPr txBox="1"/>
          <p:nvPr/>
        </p:nvSpPr>
        <p:spPr>
          <a:xfrm>
            <a:off x="1752600" y="2165171"/>
            <a:ext cx="3184200" cy="135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Google Sans" panose="020B0503030502040204" pitchFamily="34" charset="0"/>
              </a:rPr>
              <a:t>Preserves the segmentation map information compared to other normalization layers like Instance Norm.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C725F-5769-442E-8980-669901F7C2BD}"/>
              </a:ext>
            </a:extLst>
          </p:cNvPr>
          <p:cNvSpPr txBox="1"/>
          <p:nvPr/>
        </p:nvSpPr>
        <p:spPr>
          <a:xfrm>
            <a:off x="1761222" y="3680567"/>
            <a:ext cx="200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ilroy ExtraBold" panose="00000900000000000000" pitchFamily="50" charset="0"/>
              </a:rPr>
              <a:t>Working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24EFF-1A2C-4013-9F76-25432D54921A}"/>
              </a:ext>
            </a:extLst>
          </p:cNvPr>
          <p:cNvSpPr txBox="1"/>
          <p:nvPr/>
        </p:nvSpPr>
        <p:spPr>
          <a:xfrm>
            <a:off x="1778504" y="4151253"/>
            <a:ext cx="6294974" cy="10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oogle Sans" panose="020B0503030502040204" pitchFamily="34" charset="0"/>
              </a:rPr>
              <a:t>A Conv layer applied to the resized seg map to extract the features.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oogle Sans" panose="020B0503030502040204" pitchFamily="34" charset="0"/>
              </a:rPr>
              <a:t>Normalize our feature map using </a:t>
            </a:r>
            <a:r>
              <a:rPr lang="en-US" sz="1400" dirty="0" err="1">
                <a:latin typeface="Google Sans" panose="020B0503030502040204" pitchFamily="34" charset="0"/>
              </a:rPr>
              <a:t>BatchNorm</a:t>
            </a:r>
            <a:endParaRPr lang="en-US" sz="1400" dirty="0">
              <a:latin typeface="Google Sans" panose="020B0503030502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Google Sans" panose="020B0503030502040204" pitchFamily="34" charset="0"/>
              </a:rPr>
              <a:t>Denormalize</a:t>
            </a:r>
            <a:r>
              <a:rPr lang="en-US" sz="1400" dirty="0">
                <a:latin typeface="Google Sans" panose="020B0503030502040204" pitchFamily="34" charset="0"/>
              </a:rPr>
              <a:t> using the values we get from the seg map.</a:t>
            </a:r>
            <a:endParaRPr lang="en-IN" sz="11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3FBBAE-7749-4EA6-8462-B5AEB4BD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274638"/>
            <a:ext cx="7391401" cy="1143000"/>
          </a:xfrm>
        </p:spPr>
        <p:txBody>
          <a:bodyPr/>
          <a:lstStyle/>
          <a:p>
            <a:r>
              <a:rPr lang="en-US" dirty="0">
                <a:latin typeface="Gilroy ExtraBold" panose="00000900000000000000" pitchFamily="50" charset="0"/>
              </a:rPr>
              <a:t>Proposed Requirements</a:t>
            </a:r>
            <a:endParaRPr lang="en-US" b="1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502F6-D3D4-4FE2-B5A0-1B8BEDBD5DFC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04DFE1-A5BD-434F-BA50-1ED914343D08}"/>
              </a:ext>
            </a:extLst>
          </p:cNvPr>
          <p:cNvSpPr/>
          <p:nvPr/>
        </p:nvSpPr>
        <p:spPr>
          <a:xfrm flipH="1">
            <a:off x="3090421" y="1266557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BB85A-819D-4700-B531-8644C8434A40}"/>
              </a:ext>
            </a:extLst>
          </p:cNvPr>
          <p:cNvSpPr/>
          <p:nvPr/>
        </p:nvSpPr>
        <p:spPr>
          <a:xfrm flipH="1">
            <a:off x="3810421" y="1266600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D2B46-9D8A-40D7-BF8F-48360FD36F28}"/>
              </a:ext>
            </a:extLst>
          </p:cNvPr>
          <p:cNvSpPr/>
          <p:nvPr/>
        </p:nvSpPr>
        <p:spPr>
          <a:xfrm flipH="1">
            <a:off x="4496221" y="1266557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5B9931-8B45-49F9-B3AC-172C7DA57D38}"/>
              </a:ext>
            </a:extLst>
          </p:cNvPr>
          <p:cNvSpPr/>
          <p:nvPr/>
        </p:nvSpPr>
        <p:spPr>
          <a:xfrm flipH="1">
            <a:off x="5334421" y="1266557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0BE5AF-858D-4FBF-B93E-E40CA5EC4069}"/>
              </a:ext>
            </a:extLst>
          </p:cNvPr>
          <p:cNvSpPr/>
          <p:nvPr/>
        </p:nvSpPr>
        <p:spPr>
          <a:xfrm>
            <a:off x="1524000" y="1976735"/>
            <a:ext cx="4156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Gilroy ExtraBold" panose="00000900000000000000" pitchFamily="50" charset="0"/>
                <a:ea typeface="Roboto Condensed" pitchFamily="2" charset="0"/>
              </a:rPr>
              <a:t>HARDWARE REQUIREMENTS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68A49-34E8-4750-A868-50BC289EDA10}"/>
              </a:ext>
            </a:extLst>
          </p:cNvPr>
          <p:cNvSpPr/>
          <p:nvPr/>
        </p:nvSpPr>
        <p:spPr>
          <a:xfrm>
            <a:off x="1524000" y="3124200"/>
            <a:ext cx="215194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14634</a:t>
            </a:r>
          </a:p>
          <a:p>
            <a:r>
              <a:rPr lang="en-US" sz="1400" dirty="0" err="1">
                <a:latin typeface="Google Sans" panose="020B0503030502040204" pitchFamily="34" charset="0"/>
              </a:rPr>
              <a:t>PassMark</a:t>
            </a:r>
            <a:r>
              <a:rPr lang="en-US" sz="1400" dirty="0">
                <a:latin typeface="Google Sans" panose="020B0503030502040204" pitchFamily="34" charset="0"/>
              </a:rPr>
              <a:t> Score &lt; </a:t>
            </a:r>
          </a:p>
          <a:p>
            <a:r>
              <a:rPr lang="en-US" sz="1400" dirty="0" err="1">
                <a:latin typeface="Google Sans" panose="020B0503030502040204" pitchFamily="34" charset="0"/>
              </a:rPr>
              <a:t>Eg</a:t>
            </a:r>
            <a:r>
              <a:rPr lang="en-US" sz="1400" dirty="0">
                <a:latin typeface="Google Sans" panose="020B0503030502040204" pitchFamily="34" charset="0"/>
              </a:rPr>
              <a:t>: i7-7800x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4B60E-4A99-49B7-84B0-1FB3461A6239}"/>
              </a:ext>
            </a:extLst>
          </p:cNvPr>
          <p:cNvSpPr/>
          <p:nvPr/>
        </p:nvSpPr>
        <p:spPr>
          <a:xfrm>
            <a:off x="1555076" y="2819400"/>
            <a:ext cx="804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oogle Sans Medium" panose="020B0603030502040204" pitchFamily="34" charset="0"/>
              </a:rPr>
              <a:t>CPU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620B0E-41A0-4108-A1D7-B8FE30050BA8}"/>
              </a:ext>
            </a:extLst>
          </p:cNvPr>
          <p:cNvSpPr/>
          <p:nvPr/>
        </p:nvSpPr>
        <p:spPr>
          <a:xfrm>
            <a:off x="3675942" y="3124200"/>
            <a:ext cx="27220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13656</a:t>
            </a:r>
          </a:p>
          <a:p>
            <a:r>
              <a:rPr lang="en-US" sz="1400" dirty="0" err="1">
                <a:latin typeface="Google Sans" panose="020B0503030502040204" pitchFamily="34" charset="0"/>
              </a:rPr>
              <a:t>PassMark</a:t>
            </a:r>
            <a:r>
              <a:rPr lang="en-US" sz="1400" dirty="0">
                <a:latin typeface="Google Sans" panose="020B0503030502040204" pitchFamily="34" charset="0"/>
              </a:rPr>
              <a:t> Score or more</a:t>
            </a:r>
          </a:p>
          <a:p>
            <a:r>
              <a:rPr lang="en-US" sz="1400" dirty="0" err="1">
                <a:latin typeface="Google Sans" panose="020B0503030502040204" pitchFamily="34" charset="0"/>
              </a:rPr>
              <a:t>Eg</a:t>
            </a:r>
            <a:r>
              <a:rPr lang="en-US" sz="1400" dirty="0">
                <a:latin typeface="Google Sans" panose="020B0503030502040204" pitchFamily="34" charset="0"/>
              </a:rPr>
              <a:t>: </a:t>
            </a:r>
            <a:r>
              <a:rPr lang="en-US" sz="1400" dirty="0" err="1">
                <a:latin typeface="Google Sans" panose="020B0503030502040204" pitchFamily="34" charset="0"/>
              </a:rPr>
              <a:t>nVidia</a:t>
            </a:r>
            <a:r>
              <a:rPr lang="en-US" sz="1400" dirty="0">
                <a:latin typeface="Google Sans" panose="020B0503030502040204" pitchFamily="34" charset="0"/>
              </a:rPr>
              <a:t> Titan X 12GB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70AA2C-45B2-4204-8A64-A60A030D7065}"/>
              </a:ext>
            </a:extLst>
          </p:cNvPr>
          <p:cNvSpPr/>
          <p:nvPr/>
        </p:nvSpPr>
        <p:spPr>
          <a:xfrm>
            <a:off x="3707018" y="2819400"/>
            <a:ext cx="804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oogle Sans Medium" panose="020B0603030502040204" pitchFamily="34" charset="0"/>
              </a:rPr>
              <a:t>GPU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F569D9-C969-489A-A551-90A0E3A9E090}"/>
              </a:ext>
            </a:extLst>
          </p:cNvPr>
          <p:cNvSpPr/>
          <p:nvPr/>
        </p:nvSpPr>
        <p:spPr>
          <a:xfrm>
            <a:off x="6429078" y="3124200"/>
            <a:ext cx="88678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16 GB</a:t>
            </a:r>
          </a:p>
          <a:p>
            <a:r>
              <a:rPr lang="en-US" sz="1400" dirty="0"/>
              <a:t>DDR4 </a:t>
            </a:r>
          </a:p>
          <a:p>
            <a:r>
              <a:rPr lang="en-US" sz="1400" dirty="0"/>
              <a:t>2400MHz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DBA57-88D6-41B2-B34B-D9DCCC7222BD}"/>
              </a:ext>
            </a:extLst>
          </p:cNvPr>
          <p:cNvSpPr/>
          <p:nvPr/>
        </p:nvSpPr>
        <p:spPr>
          <a:xfrm>
            <a:off x="6432887" y="2819400"/>
            <a:ext cx="804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oogle Sans Medium" panose="020B0603030502040204" pitchFamily="34" charset="0"/>
              </a:rPr>
              <a:t>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41FEF-450D-4B42-B797-28F035D74A27}"/>
              </a:ext>
            </a:extLst>
          </p:cNvPr>
          <p:cNvSpPr/>
          <p:nvPr/>
        </p:nvSpPr>
        <p:spPr>
          <a:xfrm>
            <a:off x="7714298" y="3124200"/>
            <a:ext cx="73449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Google Sans" panose="020B0503030502040204" pitchFamily="34" charset="0"/>
              </a:rPr>
              <a:t>Ink</a:t>
            </a:r>
          </a:p>
          <a:p>
            <a:r>
              <a:rPr lang="en-US" sz="1400" dirty="0">
                <a:latin typeface="Google Sans" panose="020B0503030502040204" pitchFamily="34" charset="0"/>
              </a:rPr>
              <a:t>or</a:t>
            </a:r>
          </a:p>
          <a:p>
            <a:r>
              <a:rPr lang="en-US" sz="1400" dirty="0">
                <a:latin typeface="Google Sans" panose="020B0503030502040204" pitchFamily="34" charset="0"/>
              </a:rPr>
              <a:t>Mouse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FCD7D5-D2E0-4D19-B893-AAFE5AAF0D6E}"/>
              </a:ext>
            </a:extLst>
          </p:cNvPr>
          <p:cNvSpPr/>
          <p:nvPr/>
        </p:nvSpPr>
        <p:spPr>
          <a:xfrm>
            <a:off x="7718107" y="2819400"/>
            <a:ext cx="93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oogle Sans Medium" panose="020B0603030502040204" pitchFamily="34" charset="0"/>
              </a:rPr>
              <a:t>I/O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69BE4-B4C1-4FFB-9EDC-D7333ACD317B}"/>
              </a:ext>
            </a:extLst>
          </p:cNvPr>
          <p:cNvSpPr/>
          <p:nvPr/>
        </p:nvSpPr>
        <p:spPr>
          <a:xfrm>
            <a:off x="1477827" y="4648200"/>
            <a:ext cx="4084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Gilroy ExtraBold" panose="00000900000000000000" pitchFamily="50" charset="0"/>
                <a:ea typeface="Roboto Condensed" pitchFamily="2" charset="0"/>
              </a:rPr>
              <a:t>SOFTWARE REQUIREMENTS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254A8C-A79F-4F76-9F7C-703E51716D49}"/>
              </a:ext>
            </a:extLst>
          </p:cNvPr>
          <p:cNvSpPr/>
          <p:nvPr/>
        </p:nvSpPr>
        <p:spPr>
          <a:xfrm flipH="1">
            <a:off x="457200" y="1559823"/>
            <a:ext cx="838198" cy="8385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ilroy ExtraBold" panose="00000900000000000000" pitchFamily="50" charset="0"/>
              </a:rPr>
              <a:t>1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ABAB52-A03F-43B9-9A0E-96C60C8D2366}"/>
              </a:ext>
            </a:extLst>
          </p:cNvPr>
          <p:cNvSpPr/>
          <p:nvPr/>
        </p:nvSpPr>
        <p:spPr>
          <a:xfrm flipH="1">
            <a:off x="505683" y="4226699"/>
            <a:ext cx="838198" cy="8385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ilroy ExtraBold" panose="00000900000000000000" pitchFamily="50" charset="0"/>
              </a:rPr>
              <a:t>2</a:t>
            </a:r>
            <a:endParaRPr lang="en-IN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A6DAEB-FC8D-4F8C-839F-CA108E1F7F1F}"/>
              </a:ext>
            </a:extLst>
          </p:cNvPr>
          <p:cNvSpPr/>
          <p:nvPr/>
        </p:nvSpPr>
        <p:spPr>
          <a:xfrm>
            <a:off x="1551104" y="5224046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oogle Sans" panose="020B0503030502040204" pitchFamily="34" charset="0"/>
              </a:rPr>
              <a:t>Python Env </a:t>
            </a:r>
            <a:endParaRPr lang="en-IN" sz="1600" dirty="0">
              <a:latin typeface="Google Sans" panose="020B0503030502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9DEE3-6B07-4805-8E12-009B29085B41}"/>
              </a:ext>
            </a:extLst>
          </p:cNvPr>
          <p:cNvSpPr/>
          <p:nvPr/>
        </p:nvSpPr>
        <p:spPr>
          <a:xfrm>
            <a:off x="1524000" y="5681246"/>
            <a:ext cx="31999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Google Sans" panose="020B0503030502040204" pitchFamily="34" charset="0"/>
              </a:rPr>
              <a:t>Tensorflow</a:t>
            </a:r>
            <a:r>
              <a:rPr lang="en-US" sz="1600" dirty="0">
                <a:latin typeface="Google Sans" panose="020B0503030502040204" pitchFamily="34" charset="0"/>
              </a:rPr>
              <a:t> / </a:t>
            </a:r>
            <a:r>
              <a:rPr lang="en-US" sz="1600" dirty="0" err="1">
                <a:latin typeface="Google Sans" panose="020B0503030502040204" pitchFamily="34" charset="0"/>
              </a:rPr>
              <a:t>PyTorch</a:t>
            </a:r>
            <a:r>
              <a:rPr lang="en-US" sz="1600" dirty="0">
                <a:latin typeface="Google Sans" panose="020B0503030502040204" pitchFamily="34" charset="0"/>
              </a:rPr>
              <a:t> Library </a:t>
            </a:r>
            <a:endParaRPr lang="en-IN" sz="1600" dirty="0">
              <a:latin typeface="Google Sans" panose="020B050303050204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B3D240-E6E2-4AA1-8C9A-F89106CFA37A}"/>
              </a:ext>
            </a:extLst>
          </p:cNvPr>
          <p:cNvSpPr/>
          <p:nvPr/>
        </p:nvSpPr>
        <p:spPr>
          <a:xfrm>
            <a:off x="5105400" y="5147846"/>
            <a:ext cx="2262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oogle Sans" panose="020B0503030502040204" pitchFamily="34" charset="0"/>
              </a:rPr>
              <a:t>Anaconda Libraries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00595B-F6EC-4386-BE4F-2B2D83E049C3}"/>
              </a:ext>
            </a:extLst>
          </p:cNvPr>
          <p:cNvSpPr/>
          <p:nvPr/>
        </p:nvSpPr>
        <p:spPr>
          <a:xfrm>
            <a:off x="5105400" y="5562600"/>
            <a:ext cx="2962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oogle Sans" panose="020B0503030502040204" pitchFamily="34" charset="0"/>
              </a:rPr>
              <a:t>Android (OpenGL ES) or Web Interfacing (WebGL)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199" y="2010773"/>
            <a:ext cx="5410201" cy="3323228"/>
          </a:xfrm>
        </p:spPr>
        <p:txBody>
          <a:bodyPr>
            <a:normAutofit/>
          </a:bodyPr>
          <a:lstStyle/>
          <a:p>
            <a:pPr lvl="0" fontAlgn="base">
              <a:spcBef>
                <a:spcPts val="3000"/>
              </a:spcBef>
              <a:spcAft>
                <a:spcPts val="3000"/>
              </a:spcAft>
            </a:pPr>
            <a:r>
              <a:rPr lang="en-US" sz="2000" dirty="0">
                <a:latin typeface="Google Sans" panose="020B0503030502040204" pitchFamily="34" charset="0"/>
              </a:rPr>
              <a:t>Generation of photorealistic images.</a:t>
            </a:r>
            <a:endParaRPr lang="en-IN" sz="2000" dirty="0">
              <a:latin typeface="Google Sans" panose="020B0503030502040204" pitchFamily="34" charset="0"/>
            </a:endParaRPr>
          </a:p>
          <a:p>
            <a:pPr lvl="0" fontAlgn="base">
              <a:spcBef>
                <a:spcPts val="3000"/>
              </a:spcBef>
              <a:spcAft>
                <a:spcPts val="3000"/>
              </a:spcAft>
            </a:pPr>
            <a:r>
              <a:rPr lang="en-US" sz="2000" dirty="0">
                <a:latin typeface="Google Sans" panose="020B0503030502040204" pitchFamily="34" charset="0"/>
              </a:rPr>
              <a:t>Improved communication by better representation of ideas.</a:t>
            </a:r>
            <a:endParaRPr lang="en-IN" sz="2000" dirty="0">
              <a:latin typeface="Google Sans" panose="020B0503030502040204" pitchFamily="34" charset="0"/>
            </a:endParaRPr>
          </a:p>
          <a:p>
            <a:pPr lvl="0" fontAlgn="base">
              <a:spcBef>
                <a:spcPts val="3000"/>
              </a:spcBef>
              <a:spcAft>
                <a:spcPts val="3000"/>
              </a:spcAft>
            </a:pPr>
            <a:r>
              <a:rPr lang="en-US" sz="2000" dirty="0">
                <a:latin typeface="Google Sans" panose="020B0503030502040204" pitchFamily="34" charset="0"/>
              </a:rPr>
              <a:t>User friendly interface to give semantic Input.</a:t>
            </a:r>
            <a:endParaRPr lang="en-IN" sz="2000" dirty="0">
              <a:latin typeface="Google Sans" panose="020B0503030502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74F555-3CA0-4AE2-B135-B53BFDA3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Gilroy ExtraBold" panose="00000900000000000000" pitchFamily="50" charset="0"/>
              </a:rPr>
              <a:t>Possible Outcomes</a:t>
            </a:r>
            <a:endParaRPr lang="en-US" b="1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BF23A-6B38-4BF1-BE1C-2426455B2C89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6E5CF8-558F-4BA4-AB78-06BDEAE09BE3}"/>
              </a:ext>
            </a:extLst>
          </p:cNvPr>
          <p:cNvSpPr/>
          <p:nvPr/>
        </p:nvSpPr>
        <p:spPr>
          <a:xfrm flipH="1">
            <a:off x="3090421" y="1266557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B9F9A-8CAF-44F6-87FA-F5C253F9F3CB}"/>
              </a:ext>
            </a:extLst>
          </p:cNvPr>
          <p:cNvSpPr/>
          <p:nvPr/>
        </p:nvSpPr>
        <p:spPr>
          <a:xfrm flipH="1">
            <a:off x="3810421" y="1266600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A3278-E7CF-4F3E-8646-1192A4E1D2DE}"/>
              </a:ext>
            </a:extLst>
          </p:cNvPr>
          <p:cNvSpPr/>
          <p:nvPr/>
        </p:nvSpPr>
        <p:spPr>
          <a:xfrm flipH="1">
            <a:off x="4496221" y="1266557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DCE318-A7E4-46CB-8C9B-66F76F97D4AD}"/>
              </a:ext>
            </a:extLst>
          </p:cNvPr>
          <p:cNvSpPr/>
          <p:nvPr/>
        </p:nvSpPr>
        <p:spPr>
          <a:xfrm flipH="1">
            <a:off x="5334421" y="1266557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66E523-69E1-4BF0-8905-2971C3100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00" y="3048000"/>
            <a:ext cx="763200" cy="76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9240BE-28EF-4C18-A91A-3075013B8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981200"/>
            <a:ext cx="763200" cy="76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E62412-643D-4255-872C-2BC74E3D4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29" y="4342200"/>
            <a:ext cx="763200" cy="76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8" y="1705200"/>
            <a:ext cx="6705602" cy="4419344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000" dirty="0">
                <a:latin typeface="Google Sans" panose="020B0503030502040204" pitchFamily="34" charset="0"/>
              </a:rPr>
              <a:t>Semantic Image Synthesis with Spatially-Adaptive Normalization - </a:t>
            </a:r>
            <a:r>
              <a:rPr lang="en-US" sz="2000" dirty="0" err="1">
                <a:latin typeface="Google Sans" panose="020B0503030502040204" pitchFamily="34" charset="0"/>
              </a:rPr>
              <a:t>Taesung</a:t>
            </a:r>
            <a:r>
              <a:rPr lang="en-US" sz="2000" dirty="0">
                <a:latin typeface="Google Sans" panose="020B0503030502040204" pitchFamily="34" charset="0"/>
              </a:rPr>
              <a:t> Park, Ming-Yu Liu, Ting-Chun Wang, Jun-Yan Zhu</a:t>
            </a:r>
            <a:r>
              <a:rPr lang="en-IN" sz="2000" dirty="0">
                <a:latin typeface="Google Sans" panose="020B0503030502040204" pitchFamily="34" charset="0"/>
              </a:rPr>
              <a:t>.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https://arxiv.org/pdf/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1903.07291</a:t>
            </a: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503030502040204" pitchFamily="34" charset="0"/>
            </a:endParaRP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IN" sz="2000" dirty="0">
                <a:latin typeface="Google Sans" panose="020B0503030502040204" pitchFamily="34" charset="0"/>
              </a:rPr>
              <a:t>Conditional Generative Adversarial Nets - Mehdi Mirza, Simon </a:t>
            </a:r>
            <a:r>
              <a:rPr lang="en-IN" sz="2000" dirty="0" err="1">
                <a:latin typeface="Google Sans" panose="020B0503030502040204" pitchFamily="34" charset="0"/>
              </a:rPr>
              <a:t>Osindero</a:t>
            </a:r>
            <a:r>
              <a:rPr lang="en-IN" sz="2000" dirty="0">
                <a:latin typeface="Google Sans" panose="020B0503030502040204" pitchFamily="34" charset="0"/>
              </a:rPr>
              <a:t>.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https://arxiv.org/pdf/1411.1784.pdf</a:t>
            </a: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endParaRPr lang="en-IN" sz="2000" dirty="0">
              <a:latin typeface="Google Sans" panose="020B0503030502040204" pitchFamily="34" charset="0"/>
            </a:endParaRP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000" dirty="0">
                <a:latin typeface="Google Sans" panose="020B0503030502040204" pitchFamily="34" charset="0"/>
              </a:rPr>
              <a:t>Understanding of a Convolutional Neural Network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https://ieeexplore.ieee.org/document/8308186</a:t>
            </a: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503030502040204" pitchFamily="34" charset="0"/>
            </a:endParaRP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000" dirty="0">
                <a:latin typeface="Google Sans" panose="020B0503030502040204" pitchFamily="34" charset="0"/>
              </a:rPr>
              <a:t>Microsoft COCO: Common Objects in Context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</a:rPr>
              <a:t>	 https://arxiv.org/pdf/1405.0312.pdf</a:t>
            </a:r>
          </a:p>
          <a:p>
            <a:pPr marL="457200" lvl="0" indent="-457200">
              <a:lnSpc>
                <a:spcPct val="17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BE7078-F87C-4198-831A-131045360E46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65981-B0F3-477B-B26E-A3D6D3AAE403}"/>
              </a:ext>
            </a:extLst>
          </p:cNvPr>
          <p:cNvSpPr/>
          <p:nvPr/>
        </p:nvSpPr>
        <p:spPr>
          <a:xfrm flipH="1">
            <a:off x="3090421" y="1266557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1AC68-68BA-4A36-B908-6E57782DD267}"/>
              </a:ext>
            </a:extLst>
          </p:cNvPr>
          <p:cNvSpPr/>
          <p:nvPr/>
        </p:nvSpPr>
        <p:spPr>
          <a:xfrm flipH="1">
            <a:off x="3810421" y="1266600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33605-60E4-4633-966B-8C981E82186E}"/>
              </a:ext>
            </a:extLst>
          </p:cNvPr>
          <p:cNvSpPr/>
          <p:nvPr/>
        </p:nvSpPr>
        <p:spPr>
          <a:xfrm flipH="1">
            <a:off x="4496221" y="1266557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61DB98-26FB-4DF5-8A8A-76FC5C907720}"/>
              </a:ext>
            </a:extLst>
          </p:cNvPr>
          <p:cNvSpPr/>
          <p:nvPr/>
        </p:nvSpPr>
        <p:spPr>
          <a:xfrm flipH="1">
            <a:off x="5334421" y="1266557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94930DA-731F-4322-BC4A-B8E9B537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3395"/>
            <a:ext cx="8153399" cy="1143000"/>
          </a:xfrm>
        </p:spPr>
        <p:txBody>
          <a:bodyPr/>
          <a:lstStyle/>
          <a:p>
            <a:r>
              <a:rPr lang="en-US" dirty="0">
                <a:latin typeface="Gilroy ExtraBold" panose="00000900000000000000" pitchFamily="50" charset="0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roy ExtraBold" panose="00000900000000000000" pitchFamily="50" charset="0"/>
                <a:ea typeface="Roboto Condensed" pitchFamily="2" charset="0"/>
              </a:rPr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7A3B0D-49C1-4BDA-8F84-C08FB3F3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710" y="1857171"/>
            <a:ext cx="4141021" cy="41161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Abstract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Problem Statement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Literature Review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Methodology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Implementation Details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Proposed Requirements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Possible Outcomes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References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Google Sans" panose="020B0503030502040204" pitchFamily="34" charset="0"/>
              <a:ea typeface="Roboto Condensed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  <a:ea typeface="Roboto Condensed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  <a:ea typeface="Roboto Condensed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D926F9-2F2E-41F0-B2A4-E194934FF3BE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C3104-DCFB-4215-B2D7-D1D41C54FB9A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F3074-55B0-441E-A23E-480CC80BECF6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406EAC-ADB4-4D33-8900-D3642A3A8A30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E21CA-A4CE-4B95-A2B9-67A93623AC75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roy ExtraBold" panose="00000900000000000000" pitchFamily="50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33600"/>
            <a:ext cx="6934200" cy="3992563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IN" sz="1800" dirty="0">
                <a:latin typeface="Google Sans" panose="020B0503030502040204" pitchFamily="34" charset="0"/>
                <a:ea typeface="Roboto Condensed" pitchFamily="2" charset="0"/>
              </a:rPr>
              <a:t>A tool for the synthesis of photorealistic images.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IN" sz="1800" dirty="0">
                <a:latin typeface="Google Sans" panose="020B0503030502040204" pitchFamily="34" charset="0"/>
                <a:ea typeface="Roboto Condensed" pitchFamily="2" charset="0"/>
              </a:rPr>
              <a:t>Input is taken as semantic layout and uses GAN with the SPADE layer to generate a visually appealing image.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IN" sz="1800" dirty="0">
                <a:latin typeface="Google Sans" panose="020B0503030502040204" pitchFamily="34" charset="0"/>
                <a:ea typeface="Roboto Condensed" pitchFamily="2" charset="0"/>
              </a:rPr>
              <a:t>GAN is a special neural network with the ability of image-to-image transformation.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IN" sz="1800" dirty="0">
                <a:latin typeface="Google Sans" panose="020B0503030502040204" pitchFamily="34" charset="0"/>
                <a:ea typeface="Roboto Condensed" pitchFamily="2" charset="0"/>
              </a:rPr>
              <a:t>SPADE layer retains the information contained in the input semantic masks, which helps in the production of a realistic image. 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IN" sz="1800" dirty="0">
                <a:latin typeface="Google Sans" panose="020B0503030502040204" pitchFamily="34" charset="0"/>
                <a:ea typeface="Roboto Condensed" pitchFamily="2" charset="0"/>
              </a:rPr>
              <a:t>CNN is used as a generator as well as a discriminator, to produce a sample (output image) and govern the dissimilarity (error) concerning the training set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0614A-7BF5-4F38-AE0C-E3EFB80EABB3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AE6CAF-51EC-41A6-B9B1-60D4B33A8080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5922A-FF86-458C-AA76-B8462B833CAD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E7BD6-B31B-442F-A4EE-80EDDB398C23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6DCB7-9F5C-49C0-BC27-DBCCD04DC918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2332572"/>
            <a:ext cx="5562601" cy="309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Google Sans" panose="020B0503030502040204" pitchFamily="34" charset="0"/>
                <a:ea typeface="Roboto Condensed" pitchFamily="2" charset="0"/>
              </a:rPr>
              <a:t>Conditional image synthesis refers to the task of generating photorealistic images conditioning on certain input data.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Google Sans" panose="020B0503030502040204" pitchFamily="34" charset="0"/>
                <a:ea typeface="Roboto Condensed" pitchFamily="2" charset="0"/>
              </a:rPr>
              <a:t>Major work is to compute the output image by stitching pieces from a single image or using an image collection.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256D8-C9E9-4749-BDAA-615F8EF37A5E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9A70B-CE5B-45A8-8E04-2C740C0E22D8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45616-72D7-434E-A443-0987C8D874A1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B567C4-F75A-4C4E-ABE1-925CA7C1E468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26B00C-AB61-4FEE-8626-68CFC470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latin typeface="Gilroy ExtraBold" panose="00000900000000000000" pitchFamily="50" charset="0"/>
              </a:rPr>
              <a:t>Introduction</a:t>
            </a:r>
            <a:endParaRPr lang="en-US" dirty="0">
              <a:latin typeface="Gilroy ExtraBold" panose="000009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9EF0BA-B907-4A13-BD03-749F2CB3A581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03BB1-7F1F-4B07-A0D6-A0AFE4441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79" y="2514600"/>
            <a:ext cx="7620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5A1576-F3C2-435D-84E2-D512A520B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39" y="3919595"/>
            <a:ext cx="896879" cy="8968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8" y="2086200"/>
            <a:ext cx="5562602" cy="4009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latin typeface="Google Sans" panose="020B0503030502040204" pitchFamily="34" charset="0"/>
                <a:ea typeface="Roboto Condensed" pitchFamily="2" charset="0"/>
              </a:rPr>
              <a:t>Materialistic realization of imagination is quite difficult. </a:t>
            </a:r>
            <a:r>
              <a:rPr lang="en-US" sz="2000" dirty="0" err="1">
                <a:latin typeface="Google Sans" panose="020B0503030502040204" pitchFamily="34" charset="0"/>
                <a:ea typeface="Roboto Condensed" pitchFamily="2" charset="0"/>
              </a:rPr>
              <a:t>Eg</a:t>
            </a:r>
            <a:r>
              <a:rPr lang="en-US" sz="2000" dirty="0">
                <a:latin typeface="Google Sans" panose="020B0503030502040204" pitchFamily="34" charset="0"/>
                <a:ea typeface="Roboto Condensed" pitchFamily="2" charset="0"/>
              </a:rPr>
              <a:t>: Speech, Text.</a:t>
            </a:r>
            <a:endParaRPr lang="en-IN" sz="2000" i="1" dirty="0">
              <a:latin typeface="Google Sans" panose="020B0503030502040204" pitchFamily="34" charset="0"/>
              <a:ea typeface="Roboto Condensed" pitchFamily="2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latin typeface="Google Sans" panose="020B0503030502040204" pitchFamily="34" charset="0"/>
                <a:ea typeface="Roboto Condensed" pitchFamily="2" charset="0"/>
              </a:rPr>
              <a:t>Humans struggle to produce a replica of their imagination productively.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latin typeface="Google Sans" panose="020B0503030502040204" pitchFamily="34" charset="0"/>
                <a:ea typeface="Roboto Condensed" pitchFamily="2" charset="0"/>
              </a:rPr>
              <a:t>Challenge to scale supervised neural networks.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latin typeface="Google Sans" panose="020B0503030502040204" pitchFamily="34" charset="0"/>
                <a:ea typeface="Roboto Condensed" pitchFamily="2" charset="0"/>
              </a:rPr>
              <a:t>Suboptimal Normalization Layer.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IN" sz="2000" dirty="0">
              <a:latin typeface="Google Sans" panose="020B0503030502040204" pitchFamily="34" charset="0"/>
              <a:ea typeface="Roboto Condensed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2C041-C3FC-401A-98F2-D455111A92B7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890465-CDB6-4275-A0E1-ED4E8F06BC13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01127-2000-446A-9F95-3EB5CADD7280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A81B2-BA55-4F6A-88A8-5EF6F80AD00E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A1CC9C-1DA6-446B-8A4C-6205A4BD38FD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1F7EC7-7414-4B01-BDB2-6632DE42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274638"/>
            <a:ext cx="7391401" cy="1143000"/>
          </a:xfrm>
        </p:spPr>
        <p:txBody>
          <a:bodyPr/>
          <a:lstStyle/>
          <a:p>
            <a:r>
              <a:rPr lang="en-US" dirty="0">
                <a:latin typeface="Gilroy ExtraBold" panose="00000900000000000000" pitchFamily="50" charset="0"/>
              </a:rPr>
              <a:t>Problem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41676A-11E7-450A-94F4-CA4CE8026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1904999"/>
            <a:ext cx="990601" cy="9906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C16FF1-BDC8-4FC6-A895-E3A27BB77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71800"/>
            <a:ext cx="1143001" cy="11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3C757-5791-41F1-B86E-4A19827DD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7" y="4339469"/>
            <a:ext cx="765931" cy="765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8CD4-6589-465C-9896-CD092B10C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62" y="5292362"/>
            <a:ext cx="803638" cy="8036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74638"/>
            <a:ext cx="7391401" cy="1143000"/>
          </a:xfrm>
        </p:spPr>
        <p:txBody>
          <a:bodyPr/>
          <a:lstStyle/>
          <a:p>
            <a:r>
              <a:rPr lang="en-US" b="1" dirty="0">
                <a:latin typeface="Gilroy ExtraBold" panose="00000900000000000000" pitchFamily="50" charset="0"/>
                <a:ea typeface="Roboto Condensed" pitchFamily="2" charset="0"/>
              </a:rP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899" y="1676400"/>
            <a:ext cx="6248402" cy="388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Google Sans" panose="020B0503030502040204" pitchFamily="34" charset="0"/>
                <a:ea typeface="Roboto Condensed" pitchFamily="2" charset="0"/>
              </a:rPr>
              <a:t>Dataset: COCO Stuff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Microsoft Common Objects in Context</a:t>
            </a:r>
          </a:p>
          <a:p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Complex everyday scenes of common objects in their natural context. </a:t>
            </a:r>
          </a:p>
          <a:p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Object highlighting, labeling, and classification into 91 object types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400" b="1" dirty="0">
                <a:latin typeface="Google Sans" panose="020B0503030502040204" pitchFamily="34" charset="0"/>
                <a:ea typeface="Roboto Condensed" pitchFamily="2" charset="0"/>
              </a:rPr>
              <a:t>Model: GAN</a:t>
            </a:r>
            <a:r>
              <a:rPr lang="en-US" sz="2400" dirty="0">
                <a:latin typeface="Google Sans" panose="020B0503030502040204" pitchFamily="34" charset="0"/>
                <a:ea typeface="Roboto Condensed" pitchFamily="2" charset="0"/>
              </a:rPr>
              <a:t> </a:t>
            </a:r>
          </a:p>
          <a:p>
            <a:pPr marL="0" indent="0">
              <a:buNone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Generative Adversarial Network  </a:t>
            </a:r>
          </a:p>
          <a:p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Generative adversarial nets were introduced as a novel way to train a generative model.</a:t>
            </a:r>
          </a:p>
          <a:p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Contains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Generative</a:t>
            </a:r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Model (G)</a:t>
            </a:r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 that captures the data distribution, and a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Discriminative</a:t>
            </a:r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Model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 (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503030502040204" pitchFamily="34" charset="0"/>
                <a:ea typeface="Roboto Condensed" pitchFamily="2" charset="0"/>
              </a:rPr>
              <a:t>D)</a:t>
            </a:r>
            <a:r>
              <a:rPr lang="en-US" sz="1400" dirty="0">
                <a:latin typeface="Google Sans" panose="020B0503030502040204" pitchFamily="34" charset="0"/>
                <a:ea typeface="Roboto Condensed" pitchFamily="2" charset="0"/>
              </a:rPr>
              <a:t> that estimates the probability that a sample came from the training data rather than 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6FDA9-5840-48D1-82C8-EDDF41E44948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B3C35-F9D5-4C9E-AA43-3156559C9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00" y="3808800"/>
            <a:ext cx="763200" cy="76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78EC7-61AD-4585-85E2-FB5506B78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00" y="1980000"/>
            <a:ext cx="763200" cy="763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93C9D8-3098-46C6-8989-B43021B08B5F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EF138-9810-47B8-82B8-4FA047BADD5F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06156-DBEA-4957-985A-9353527FECBC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81EEE-C6AC-4517-8A0B-77D541A97656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14CE44BF-A68C-4954-9B53-A018E585E853}"/>
              </a:ext>
            </a:extLst>
          </p:cNvPr>
          <p:cNvCxnSpPr>
            <a:cxnSpLocks/>
          </p:cNvCxnSpPr>
          <p:nvPr/>
        </p:nvCxnSpPr>
        <p:spPr>
          <a:xfrm flipV="1">
            <a:off x="4495800" y="2514600"/>
            <a:ext cx="618636" cy="539353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C056B4F-A4C7-4E62-8D0E-B4FB95AACE9A}"/>
              </a:ext>
            </a:extLst>
          </p:cNvPr>
          <p:cNvSpPr/>
          <p:nvPr/>
        </p:nvSpPr>
        <p:spPr>
          <a:xfrm>
            <a:off x="3048000" y="2590800"/>
            <a:ext cx="1621016" cy="1066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Pre-processing</a:t>
            </a:r>
          </a:p>
          <a:p>
            <a:pPr algn="ctr"/>
            <a:endParaRPr lang="en-I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8745DC3-4B1C-479F-8327-E58928A59E23}"/>
              </a:ext>
            </a:extLst>
          </p:cNvPr>
          <p:cNvCxnSpPr>
            <a:cxnSpLocks/>
          </p:cNvCxnSpPr>
          <p:nvPr/>
        </p:nvCxnSpPr>
        <p:spPr>
          <a:xfrm>
            <a:off x="2362200" y="2513471"/>
            <a:ext cx="762000" cy="738187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AB0F744-2E73-4FE3-9065-FB6258818AF7}"/>
              </a:ext>
            </a:extLst>
          </p:cNvPr>
          <p:cNvSpPr/>
          <p:nvPr/>
        </p:nvSpPr>
        <p:spPr>
          <a:xfrm>
            <a:off x="685800" y="1981200"/>
            <a:ext cx="1752599" cy="28457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Input</a:t>
            </a: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  <a:p>
            <a:pPr algn="ctr"/>
            <a:endParaRPr lang="en-I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" panose="020B050303050204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9164C1-B2FD-497B-9252-4A57E00B330B}"/>
              </a:ext>
            </a:extLst>
          </p:cNvPr>
          <p:cNvSpPr/>
          <p:nvPr/>
        </p:nvSpPr>
        <p:spPr>
          <a:xfrm>
            <a:off x="939437" y="2667000"/>
            <a:ext cx="1270362" cy="838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Semantic Layout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DB8B73-5BAC-4824-AC87-1C53F903E758}"/>
              </a:ext>
            </a:extLst>
          </p:cNvPr>
          <p:cNvSpPr/>
          <p:nvPr/>
        </p:nvSpPr>
        <p:spPr>
          <a:xfrm>
            <a:off x="914399" y="3733800"/>
            <a:ext cx="1295400" cy="838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Style Image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F93DEC1-A863-47CB-BC53-F39DB1539EAC}"/>
              </a:ext>
            </a:extLst>
          </p:cNvPr>
          <p:cNvSpPr/>
          <p:nvPr/>
        </p:nvSpPr>
        <p:spPr>
          <a:xfrm>
            <a:off x="3056571" y="5142194"/>
            <a:ext cx="1820229" cy="8776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Photo Realistic Image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6976C25-F3C3-4714-B0D8-8FD3D5B7E41C}"/>
              </a:ext>
            </a:extLst>
          </p:cNvPr>
          <p:cNvCxnSpPr>
            <a:cxnSpLocks/>
            <a:stCxn id="48" idx="2"/>
            <a:endCxn id="42" idx="3"/>
          </p:cNvCxnSpPr>
          <p:nvPr/>
        </p:nvCxnSpPr>
        <p:spPr>
          <a:xfrm rot="5400000">
            <a:off x="5528460" y="4251456"/>
            <a:ext cx="677881" cy="1981200"/>
          </a:xfrm>
          <a:prstGeom prst="curvedConnector2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6B976FB-FD5E-495E-BBB3-116AD2CB4025}"/>
              </a:ext>
            </a:extLst>
          </p:cNvPr>
          <p:cNvSpPr/>
          <p:nvPr/>
        </p:nvSpPr>
        <p:spPr>
          <a:xfrm>
            <a:off x="5105400" y="2057400"/>
            <a:ext cx="3505200" cy="28457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GAN</a:t>
            </a: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03BDB0A-37C8-49DA-9AFE-476ABA6EDAE8}"/>
              </a:ext>
            </a:extLst>
          </p:cNvPr>
          <p:cNvSpPr/>
          <p:nvPr/>
        </p:nvSpPr>
        <p:spPr>
          <a:xfrm>
            <a:off x="5301006" y="3221282"/>
            <a:ext cx="3080994" cy="15200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Generator</a:t>
            </a: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endParaRPr lang="en-I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8920D16-69A4-4416-B88B-4CF3C8FBC5A7}"/>
              </a:ext>
            </a:extLst>
          </p:cNvPr>
          <p:cNvSpPr/>
          <p:nvPr/>
        </p:nvSpPr>
        <p:spPr>
          <a:xfrm>
            <a:off x="5344540" y="2563609"/>
            <a:ext cx="3037460" cy="490344"/>
          </a:xfrm>
          <a:prstGeom prst="roundRect">
            <a:avLst/>
          </a:prstGeom>
          <a:solidFill>
            <a:srgbClr val="D7F5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Discriminator</a:t>
            </a:r>
          </a:p>
          <a:p>
            <a:endParaRPr lang="en-IN" sz="1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C72C102-0B22-481D-B0D0-99B79CB505D7}"/>
              </a:ext>
            </a:extLst>
          </p:cNvPr>
          <p:cNvSpPr/>
          <p:nvPr/>
        </p:nvSpPr>
        <p:spPr>
          <a:xfrm>
            <a:off x="5537018" y="3661528"/>
            <a:ext cx="744375" cy="9104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Conv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255C043-F39E-4580-8680-592BF3EF04E6}"/>
              </a:ext>
            </a:extLst>
          </p:cNvPr>
          <p:cNvSpPr/>
          <p:nvPr/>
        </p:nvSpPr>
        <p:spPr>
          <a:xfrm>
            <a:off x="6393390" y="3657600"/>
            <a:ext cx="744374" cy="91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ReLU</a:t>
            </a:r>
            <a:endParaRPr lang="en-IN" sz="1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A3CF75-9841-4D86-AE65-51EF2133E7B5}"/>
              </a:ext>
            </a:extLst>
          </p:cNvPr>
          <p:cNvSpPr/>
          <p:nvPr/>
        </p:nvSpPr>
        <p:spPr>
          <a:xfrm>
            <a:off x="7239000" y="3657600"/>
            <a:ext cx="894052" cy="9104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IN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Condensed" pitchFamily="2" charset="0"/>
                <a:ea typeface="Roboto Condensed" pitchFamily="2" charset="0"/>
              </a:rPr>
              <a:t>SPADE</a:t>
            </a:r>
          </a:p>
          <a:p>
            <a:pPr algn="ctr"/>
            <a:endParaRPr lang="en-IN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12C1297-24F9-4579-B73D-B2913B80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latin typeface="Gilroy ExtraBold" panose="00000900000000000000" pitchFamily="50" charset="0"/>
              </a:rPr>
              <a:t>Methodology</a:t>
            </a:r>
            <a:endParaRPr lang="en-US" b="1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D79ED-5ED8-4DB0-85D9-64BC1BF79884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08770-1960-4F2F-B288-1A82DB3452F9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D997E-6E25-44F2-A8A3-196B66C85412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51230A-4452-4784-8C83-F78F8E747C58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A888EF-5FD9-442C-9D96-294AC38D8DBC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13548-F484-4742-A5AE-60390E79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Department of CSE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C287-C166-45DE-BAAE-C539F567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E3F95-F7B3-43C2-8B7B-255075AE0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2000"/>
            <a:ext cx="2133600" cy="2147104"/>
          </a:xfrm>
          <a:prstGeom prst="rect">
            <a:avLst/>
          </a:prstGeom>
          <a:ln>
            <a:noFill/>
          </a:ln>
          <a:effectLst>
            <a:outerShdw blurRad="292100" dist="139700" dir="54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8A575-7009-43DF-AE44-E5CE154E5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62200"/>
            <a:ext cx="2133600" cy="2099242"/>
          </a:xfrm>
          <a:prstGeom prst="rect">
            <a:avLst/>
          </a:prstGeom>
          <a:ln>
            <a:noFill/>
          </a:ln>
          <a:effectLst>
            <a:outerShdw blurRad="292100" dist="139700" dir="54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BF8889-6B74-4FDE-87FE-A28989477EC4}"/>
              </a:ext>
            </a:extLst>
          </p:cNvPr>
          <p:cNvSpPr/>
          <p:nvPr/>
        </p:nvSpPr>
        <p:spPr>
          <a:xfrm>
            <a:off x="3733800" y="2338784"/>
            <a:ext cx="1676400" cy="2147104"/>
          </a:xfrm>
          <a:prstGeom prst="rect">
            <a:avLst/>
          </a:prstGeom>
          <a:ln>
            <a:noFill/>
          </a:ln>
          <a:effectLst>
            <a:outerShdw blurRad="495300" dist="215900" dir="54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1E7E9A-A7BD-4945-89CC-5F00370CDC5A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2526308" y="293092"/>
            <a:ext cx="1576784" cy="2514600"/>
          </a:xfrm>
          <a:prstGeom prst="bentConnector3">
            <a:avLst>
              <a:gd name="adj1" fmla="val -144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F814EB0-6A75-41C0-A27B-A85401CC7D6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 flipV="1">
            <a:off x="5778977" y="3254465"/>
            <a:ext cx="24446" cy="2438400"/>
          </a:xfrm>
          <a:prstGeom prst="bentConnector3">
            <a:avLst>
              <a:gd name="adj1" fmla="val -9351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C982DFE-2502-44FE-8E8D-9AEADFF235D0}"/>
              </a:ext>
            </a:extLst>
          </p:cNvPr>
          <p:cNvSpPr txBox="1"/>
          <p:nvPr/>
        </p:nvSpPr>
        <p:spPr>
          <a:xfrm>
            <a:off x="1257300" y="30480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Google Sans" panose="020B0503030502040204" pitchFamily="34" charset="0"/>
              </a:rPr>
              <a:t>Segmentation 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2732B-0448-4BE2-906E-C74DD7480EA8}"/>
              </a:ext>
            </a:extLst>
          </p:cNvPr>
          <p:cNvSpPr txBox="1"/>
          <p:nvPr/>
        </p:nvSpPr>
        <p:spPr>
          <a:xfrm>
            <a:off x="6267450" y="4934053"/>
            <a:ext cx="148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Google Sans" panose="020B0503030502040204" pitchFamily="34" charset="0"/>
              </a:rPr>
              <a:t>Realistic Image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E86E8-68BA-4B5F-B8A8-D7E28D9B5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39" y="4092804"/>
            <a:ext cx="1676401" cy="1727202"/>
          </a:xfrm>
          <a:prstGeom prst="rect">
            <a:avLst/>
          </a:prstGeom>
          <a:ln>
            <a:noFill/>
          </a:ln>
          <a:effectLst>
            <a:outerShdw blurRad="292100" dist="139700" dir="54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D6031-E719-4098-A9EA-F1C455F46E96}"/>
              </a:ext>
            </a:extLst>
          </p:cNvPr>
          <p:cNvSpPr txBox="1"/>
          <p:nvPr/>
        </p:nvSpPr>
        <p:spPr>
          <a:xfrm>
            <a:off x="1219200" y="5940623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Google Sans" panose="020B0503030502040204" pitchFamily="34" charset="0"/>
              </a:rPr>
              <a:t>Style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E75E5-C004-46F1-AA6B-19094163CF7D}"/>
              </a:ext>
            </a:extLst>
          </p:cNvPr>
          <p:cNvSpPr txBox="1"/>
          <p:nvPr/>
        </p:nvSpPr>
        <p:spPr>
          <a:xfrm>
            <a:off x="1666239" y="352248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025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7A96-C166-4DAF-A8D1-7BEF9AC427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6A194-AA3F-4E6E-96DD-94A10EB50D56}"/>
              </a:ext>
            </a:extLst>
          </p:cNvPr>
          <p:cNvSpPr/>
          <p:nvPr/>
        </p:nvSpPr>
        <p:spPr>
          <a:xfrm>
            <a:off x="1524001" y="2158445"/>
            <a:ext cx="5562600" cy="1803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900" dirty="0">
                <a:latin typeface="Google Sans" panose="020B0503030502040204" pitchFamily="34" charset="0"/>
                <a:ea typeface="Roboto Condensed" pitchFamily="2" charset="0"/>
              </a:rPr>
              <a:t>System includes a GAN. A specific modification of GAN with SPADE synthesizes visually effective images over suboptimal neural networks such as pix2pixHD, CRN, or SIMS as shown below.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51AC47-7BBC-4C03-9E7E-150C5090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274638"/>
            <a:ext cx="7391401" cy="1143000"/>
          </a:xfrm>
        </p:spPr>
        <p:txBody>
          <a:bodyPr/>
          <a:lstStyle/>
          <a:p>
            <a:r>
              <a:rPr lang="en-US" b="1" dirty="0">
                <a:latin typeface="Gilroy ExtraBold" panose="00000900000000000000" pitchFamily="50" charset="0"/>
              </a:rPr>
              <a:t>Implementation Details</a:t>
            </a:r>
            <a:endParaRPr lang="en-US" b="1" dirty="0">
              <a:latin typeface="Gilroy ExtraBold" panose="00000900000000000000" pitchFamily="50" charset="0"/>
              <a:ea typeface="Roboto Condensed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2C541-6E3B-48D9-94B3-D4C221FFC6EB}"/>
              </a:ext>
            </a:extLst>
          </p:cNvPr>
          <p:cNvSpPr/>
          <p:nvPr/>
        </p:nvSpPr>
        <p:spPr>
          <a:xfrm flipH="1">
            <a:off x="-152410" y="-164896"/>
            <a:ext cx="1447809" cy="14483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B4365E-13E9-4A2A-8949-DCD54FD7DE80}"/>
              </a:ext>
            </a:extLst>
          </p:cNvPr>
          <p:cNvSpPr/>
          <p:nvPr/>
        </p:nvSpPr>
        <p:spPr>
          <a:xfrm flipH="1">
            <a:off x="3090421" y="1447800"/>
            <a:ext cx="720000" cy="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D56FF-260D-4AE3-B4E6-00860C56A384}"/>
              </a:ext>
            </a:extLst>
          </p:cNvPr>
          <p:cNvSpPr/>
          <p:nvPr/>
        </p:nvSpPr>
        <p:spPr>
          <a:xfrm flipH="1">
            <a:off x="3810421" y="1447843"/>
            <a:ext cx="720000" cy="2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6BCB20-631B-473C-9FBA-03E0DFB3E741}"/>
              </a:ext>
            </a:extLst>
          </p:cNvPr>
          <p:cNvSpPr/>
          <p:nvPr/>
        </p:nvSpPr>
        <p:spPr>
          <a:xfrm flipH="1">
            <a:off x="4496221" y="1447800"/>
            <a:ext cx="90000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48197F-534F-4DE7-B739-07C4FE5765D2}"/>
              </a:ext>
            </a:extLst>
          </p:cNvPr>
          <p:cNvSpPr/>
          <p:nvPr/>
        </p:nvSpPr>
        <p:spPr>
          <a:xfrm flipH="1">
            <a:off x="5334421" y="1447800"/>
            <a:ext cx="864000" cy="28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66E855-32D2-4761-B2DF-BFD1BF1C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21" y="4407030"/>
            <a:ext cx="6781800" cy="10031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2E3925-A1C1-457D-9765-DAA9EC4F120C}"/>
              </a:ext>
            </a:extLst>
          </p:cNvPr>
          <p:cNvSpPr txBox="1"/>
          <p:nvPr/>
        </p:nvSpPr>
        <p:spPr>
          <a:xfrm>
            <a:off x="1905001" y="5486284"/>
            <a:ext cx="79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oogle Sans" panose="020B0503030502040204" pitchFamily="34" charset="0"/>
              </a:rPr>
              <a:t>Label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59829-4737-4CA3-93D5-116272DAB7D5}"/>
              </a:ext>
            </a:extLst>
          </p:cNvPr>
          <p:cNvSpPr txBox="1"/>
          <p:nvPr/>
        </p:nvSpPr>
        <p:spPr>
          <a:xfrm>
            <a:off x="3276600" y="551394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oogle Sans" panose="020B0503030502040204" pitchFamily="34" charset="0"/>
              </a:rPr>
              <a:t>CRN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A6FB3-07C6-4384-83AC-2568EA13C4D8}"/>
              </a:ext>
            </a:extLst>
          </p:cNvPr>
          <p:cNvSpPr txBox="1"/>
          <p:nvPr/>
        </p:nvSpPr>
        <p:spPr>
          <a:xfrm>
            <a:off x="4653652" y="5513943"/>
            <a:ext cx="71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oogle Sans" panose="020B0503030502040204" pitchFamily="34" charset="0"/>
              </a:rPr>
              <a:t>SIMS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87A71D-C958-475B-A50E-ADFFB65E0E5E}"/>
              </a:ext>
            </a:extLst>
          </p:cNvPr>
          <p:cNvSpPr txBox="1"/>
          <p:nvPr/>
        </p:nvSpPr>
        <p:spPr>
          <a:xfrm>
            <a:off x="7315200" y="551394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SPADE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CF0AC-3E35-45B5-8A9E-BA7FC00C3576}"/>
              </a:ext>
            </a:extLst>
          </p:cNvPr>
          <p:cNvSpPr txBox="1"/>
          <p:nvPr/>
        </p:nvSpPr>
        <p:spPr>
          <a:xfrm>
            <a:off x="5791200" y="5513943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Google Sans" panose="020B0503030502040204" pitchFamily="34" charset="0"/>
              </a:rPr>
              <a:t>pix2pixHD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682C98-7D0E-44DD-9819-34C3F55D5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2530734"/>
            <a:ext cx="763200" cy="76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821</Words>
  <Application>Microsoft Office PowerPoint</Application>
  <PresentationFormat>On-screen Show (4:3)</PresentationFormat>
  <Paragraphs>204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Gilroy ExtraBold</vt:lpstr>
      <vt:lpstr>Google Sans</vt:lpstr>
      <vt:lpstr>Google Sans Medium</vt:lpstr>
      <vt:lpstr>Product Sans</vt:lpstr>
      <vt:lpstr>Product Sans Bold</vt:lpstr>
      <vt:lpstr>Roboto Condensed</vt:lpstr>
      <vt:lpstr>Times New Roman</vt:lpstr>
      <vt:lpstr>Office Theme</vt:lpstr>
      <vt:lpstr>GENERATION OF  PHOTOREALISTIC IMAGE  USING GAN AND SPADE</vt:lpstr>
      <vt:lpstr>Outline</vt:lpstr>
      <vt:lpstr>Abstract</vt:lpstr>
      <vt:lpstr>Introduction</vt:lpstr>
      <vt:lpstr>Problem Statement</vt:lpstr>
      <vt:lpstr>Literature Review</vt:lpstr>
      <vt:lpstr>Methodology</vt:lpstr>
      <vt:lpstr>PowerPoint Presentation</vt:lpstr>
      <vt:lpstr>Implementation Details</vt:lpstr>
      <vt:lpstr>Dataset</vt:lpstr>
      <vt:lpstr>GAN</vt:lpstr>
      <vt:lpstr>CNN</vt:lpstr>
      <vt:lpstr>SPADE</vt:lpstr>
      <vt:lpstr>Proposed Requirements</vt:lpstr>
      <vt:lpstr>Possible Outcomes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Manjunatha</dc:creator>
  <cp:lastModifiedBy>Adarsh Revankar</cp:lastModifiedBy>
  <cp:revision>207</cp:revision>
  <dcterms:created xsi:type="dcterms:W3CDTF">2017-10-10T04:37:23Z</dcterms:created>
  <dcterms:modified xsi:type="dcterms:W3CDTF">2019-11-11T10:39:45Z</dcterms:modified>
</cp:coreProperties>
</file>